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c79c95e6a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c79c95e6a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76bb49f4a0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76bb49f4a0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76bb49f4a0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76bb49f4a0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76bc03024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76bc03024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76c05809e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76c05809e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76c05809e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76c05809e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76bb49f4a0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76bb49f4a0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76c05809e2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76c05809e2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76c05809e2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76c05809e2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jpg"/><Relationship Id="rId4" Type="http://schemas.openxmlformats.org/officeDocument/2006/relationships/image" Target="../media/image1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jpg"/><Relationship Id="rId4" Type="http://schemas.openxmlformats.org/officeDocument/2006/relationships/image" Target="../media/image12.jpg"/><Relationship Id="rId5"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14.jpg"/><Relationship Id="rId6"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5000"/>
              <a:t>The Wire-Bird</a:t>
            </a:r>
            <a:endParaRPr b="1" sz="5000"/>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Suveer and Avyukt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138675" y="247125"/>
            <a:ext cx="4432500" cy="646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sz="3000"/>
              <a:t>Problem Statement</a:t>
            </a:r>
            <a:endParaRPr b="1" sz="3000"/>
          </a:p>
        </p:txBody>
      </p:sp>
      <p:sp>
        <p:nvSpPr>
          <p:cNvPr id="141" name="Google Shape;141;p14"/>
          <p:cNvSpPr txBox="1"/>
          <p:nvPr>
            <p:ph idx="1" type="body"/>
          </p:nvPr>
        </p:nvSpPr>
        <p:spPr>
          <a:xfrm>
            <a:off x="3557700" y="1176600"/>
            <a:ext cx="4432500" cy="1625400"/>
          </a:xfrm>
          <a:prstGeom prst="rect">
            <a:avLst/>
          </a:prstGeom>
        </p:spPr>
        <p:txBody>
          <a:bodyPr anchorCtr="0" anchor="t" bIns="91425" lIns="91425" spcFirstLastPara="1" rIns="91425" wrap="square" tIns="91425">
            <a:spAutoFit/>
          </a:bodyPr>
          <a:lstStyle/>
          <a:p>
            <a:pPr indent="0" lvl="0" marL="0" rtl="0" algn="l">
              <a:lnSpc>
                <a:spcPct val="105000"/>
              </a:lnSpc>
              <a:spcBef>
                <a:spcPts val="0"/>
              </a:spcBef>
              <a:spcAft>
                <a:spcPts val="1200"/>
              </a:spcAft>
              <a:buNone/>
            </a:pPr>
            <a:r>
              <a:rPr lang="en" sz="1800"/>
              <a:t>The problem that we are </a:t>
            </a:r>
            <a:r>
              <a:rPr lang="en" sz="1800"/>
              <a:t>trying</a:t>
            </a:r>
            <a:r>
              <a:rPr lang="en" sz="1800"/>
              <a:t> to solve is pigeons dirtying the balconie</a:t>
            </a:r>
            <a:r>
              <a:rPr lang="en" sz="1800"/>
              <a:t>s in apartment buildings, creating unwanted noise and annoying pets like dogs causing even more noise.</a:t>
            </a:r>
            <a:endParaRPr sz="1800"/>
          </a:p>
        </p:txBody>
      </p:sp>
      <p:pic>
        <p:nvPicPr>
          <p:cNvPr id="142" name="Google Shape;142;p14"/>
          <p:cNvPicPr preferRelativeResize="0"/>
          <p:nvPr/>
        </p:nvPicPr>
        <p:blipFill>
          <a:blip r:embed="rId3">
            <a:alphaModFix/>
          </a:blip>
          <a:stretch>
            <a:fillRect/>
          </a:stretch>
        </p:blipFill>
        <p:spPr>
          <a:xfrm>
            <a:off x="84674" y="1396500"/>
            <a:ext cx="3378725" cy="1930700"/>
          </a:xfrm>
          <a:prstGeom prst="rect">
            <a:avLst/>
          </a:prstGeom>
          <a:noFill/>
          <a:ln>
            <a:noFill/>
          </a:ln>
        </p:spPr>
      </p:pic>
      <p:sp>
        <p:nvSpPr>
          <p:cNvPr id="143" name="Google Shape;143;p14"/>
          <p:cNvSpPr txBox="1"/>
          <p:nvPr/>
        </p:nvSpPr>
        <p:spPr>
          <a:xfrm>
            <a:off x="3616325" y="2997325"/>
            <a:ext cx="49602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Lato"/>
                <a:ea typeface="Lato"/>
                <a:cs typeface="Lato"/>
                <a:sym typeface="Lato"/>
              </a:rPr>
              <a:t>Another problem is </a:t>
            </a:r>
            <a:r>
              <a:rPr lang="en" sz="1800">
                <a:solidFill>
                  <a:schemeClr val="lt1"/>
                </a:solidFill>
                <a:latin typeface="Lato"/>
                <a:ea typeface="Lato"/>
                <a:cs typeface="Lato"/>
                <a:sym typeface="Lato"/>
              </a:rPr>
              <a:t>related to pigeon droppings. Humans can get infected with diseases like Psittacosis if the dust created while cleaning droppings is inhaled.</a:t>
            </a:r>
            <a:endParaRPr sz="18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1297500" y="393750"/>
            <a:ext cx="33600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t>Other solutions</a:t>
            </a:r>
            <a:endParaRPr b="1" sz="3000"/>
          </a:p>
        </p:txBody>
      </p:sp>
      <p:sp>
        <p:nvSpPr>
          <p:cNvPr id="149" name="Google Shape;149;p15"/>
          <p:cNvSpPr txBox="1"/>
          <p:nvPr>
            <p:ph idx="1" type="body"/>
          </p:nvPr>
        </p:nvSpPr>
        <p:spPr>
          <a:xfrm>
            <a:off x="171050" y="1307850"/>
            <a:ext cx="3986100" cy="1212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sz="1500"/>
              <a:t>There are many products that have been created to combat this problem. These </a:t>
            </a:r>
            <a:r>
              <a:rPr lang="en" sz="1500"/>
              <a:t>products</a:t>
            </a:r>
            <a:r>
              <a:rPr lang="en" sz="1500"/>
              <a:t> are installed  in homes to prevent pigeons.</a:t>
            </a:r>
            <a:endParaRPr sz="1500"/>
          </a:p>
        </p:txBody>
      </p:sp>
      <p:pic>
        <p:nvPicPr>
          <p:cNvPr id="150" name="Google Shape;150;p15"/>
          <p:cNvPicPr preferRelativeResize="0"/>
          <p:nvPr/>
        </p:nvPicPr>
        <p:blipFill>
          <a:blip r:embed="rId3">
            <a:alphaModFix/>
          </a:blip>
          <a:stretch>
            <a:fillRect/>
          </a:stretch>
        </p:blipFill>
        <p:spPr>
          <a:xfrm>
            <a:off x="5292250" y="2243532"/>
            <a:ext cx="2392450" cy="2387675"/>
          </a:xfrm>
          <a:prstGeom prst="rect">
            <a:avLst/>
          </a:prstGeom>
          <a:noFill/>
          <a:ln>
            <a:noFill/>
          </a:ln>
        </p:spPr>
      </p:pic>
      <p:pic>
        <p:nvPicPr>
          <p:cNvPr id="151" name="Google Shape;151;p15"/>
          <p:cNvPicPr preferRelativeResize="0"/>
          <p:nvPr/>
        </p:nvPicPr>
        <p:blipFill>
          <a:blip r:embed="rId4">
            <a:alphaModFix/>
          </a:blip>
          <a:stretch>
            <a:fillRect/>
          </a:stretch>
        </p:blipFill>
        <p:spPr>
          <a:xfrm>
            <a:off x="4657464" y="296305"/>
            <a:ext cx="2782911" cy="1563975"/>
          </a:xfrm>
          <a:prstGeom prst="rect">
            <a:avLst/>
          </a:prstGeom>
          <a:noFill/>
          <a:ln>
            <a:noFill/>
          </a:ln>
        </p:spPr>
      </p:pic>
      <p:pic>
        <p:nvPicPr>
          <p:cNvPr id="152" name="Google Shape;152;p15"/>
          <p:cNvPicPr preferRelativeResize="0"/>
          <p:nvPr/>
        </p:nvPicPr>
        <p:blipFill>
          <a:blip r:embed="rId5">
            <a:alphaModFix/>
          </a:blip>
          <a:stretch>
            <a:fillRect/>
          </a:stretch>
        </p:blipFill>
        <p:spPr>
          <a:xfrm>
            <a:off x="1691775" y="2571750"/>
            <a:ext cx="2318848" cy="23188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6"/>
          <p:cNvSpPr txBox="1"/>
          <p:nvPr>
            <p:ph type="title"/>
          </p:nvPr>
        </p:nvSpPr>
        <p:spPr>
          <a:xfrm>
            <a:off x="1297500" y="393750"/>
            <a:ext cx="42492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t>What are the cons?</a:t>
            </a:r>
            <a:endParaRPr b="1" sz="3000"/>
          </a:p>
        </p:txBody>
      </p:sp>
      <p:sp>
        <p:nvSpPr>
          <p:cNvPr id="158" name="Google Shape;158;p16"/>
          <p:cNvSpPr txBox="1"/>
          <p:nvPr>
            <p:ph idx="1" type="body"/>
          </p:nvPr>
        </p:nvSpPr>
        <p:spPr>
          <a:xfrm>
            <a:off x="1094325" y="1127875"/>
            <a:ext cx="4249200" cy="12120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sz="1500"/>
              <a:t>The cons of products such as the spikes and nets are that they tend to cause injuries to the pigeons. These injuries could also lead to the death of the pigeons</a:t>
            </a:r>
            <a:endParaRPr sz="1500"/>
          </a:p>
        </p:txBody>
      </p:sp>
      <p:pic>
        <p:nvPicPr>
          <p:cNvPr id="159" name="Google Shape;159;p16"/>
          <p:cNvPicPr preferRelativeResize="0"/>
          <p:nvPr/>
        </p:nvPicPr>
        <p:blipFill>
          <a:blip r:embed="rId3">
            <a:alphaModFix/>
          </a:blip>
          <a:stretch>
            <a:fillRect/>
          </a:stretch>
        </p:blipFill>
        <p:spPr>
          <a:xfrm>
            <a:off x="152400" y="2400950"/>
            <a:ext cx="4604712" cy="2590150"/>
          </a:xfrm>
          <a:prstGeom prst="rect">
            <a:avLst/>
          </a:prstGeom>
          <a:noFill/>
          <a:ln>
            <a:noFill/>
          </a:ln>
        </p:spPr>
      </p:pic>
      <p:pic>
        <p:nvPicPr>
          <p:cNvPr id="160" name="Google Shape;160;p16"/>
          <p:cNvPicPr preferRelativeResize="0"/>
          <p:nvPr/>
        </p:nvPicPr>
        <p:blipFill>
          <a:blip r:embed="rId4">
            <a:alphaModFix/>
          </a:blip>
          <a:stretch>
            <a:fillRect/>
          </a:stretch>
        </p:blipFill>
        <p:spPr>
          <a:xfrm>
            <a:off x="4909512" y="2400950"/>
            <a:ext cx="3114084" cy="2590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7"/>
          <p:cNvSpPr txBox="1"/>
          <p:nvPr>
            <p:ph type="title"/>
          </p:nvPr>
        </p:nvSpPr>
        <p:spPr>
          <a:xfrm>
            <a:off x="1297500" y="393750"/>
            <a:ext cx="2832000" cy="722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t>Our journey</a:t>
            </a:r>
            <a:endParaRPr b="1" sz="3000"/>
          </a:p>
        </p:txBody>
      </p:sp>
      <p:sp>
        <p:nvSpPr>
          <p:cNvPr id="166" name="Google Shape;166;p17"/>
          <p:cNvSpPr txBox="1"/>
          <p:nvPr/>
        </p:nvSpPr>
        <p:spPr>
          <a:xfrm>
            <a:off x="250150" y="1498213"/>
            <a:ext cx="40194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lt1"/>
                </a:solidFill>
                <a:latin typeface="Lato"/>
                <a:ea typeface="Lato"/>
                <a:cs typeface="Lato"/>
                <a:sym typeface="Lato"/>
              </a:rPr>
              <a:t>At first, we decided to take forward a previous Maker’s Asylum project which involved buzzers with high frequencies.</a:t>
            </a:r>
            <a:endParaRPr sz="1500">
              <a:solidFill>
                <a:schemeClr val="lt1"/>
              </a:solidFill>
              <a:latin typeface="Lato"/>
              <a:ea typeface="Lato"/>
              <a:cs typeface="Lato"/>
              <a:sym typeface="Lato"/>
            </a:endParaRPr>
          </a:p>
        </p:txBody>
      </p:sp>
      <p:sp>
        <p:nvSpPr>
          <p:cNvPr id="167" name="Google Shape;167;p17"/>
          <p:cNvSpPr txBox="1"/>
          <p:nvPr/>
        </p:nvSpPr>
        <p:spPr>
          <a:xfrm>
            <a:off x="158850" y="2863925"/>
            <a:ext cx="33597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lt1"/>
                </a:solidFill>
                <a:latin typeface="Lato"/>
                <a:ea typeface="Lato"/>
                <a:cs typeface="Lato"/>
                <a:sym typeface="Lato"/>
              </a:rPr>
              <a:t>Then, we thought of changing it. The reason behind the </a:t>
            </a:r>
            <a:r>
              <a:rPr lang="en" sz="1500">
                <a:solidFill>
                  <a:schemeClr val="lt1"/>
                </a:solidFill>
                <a:latin typeface="Lato"/>
                <a:ea typeface="Lato"/>
                <a:cs typeface="Lato"/>
                <a:sym typeface="Lato"/>
              </a:rPr>
              <a:t>change</a:t>
            </a:r>
            <a:r>
              <a:rPr lang="en" sz="1500">
                <a:solidFill>
                  <a:schemeClr val="lt1"/>
                </a:solidFill>
                <a:latin typeface="Lato"/>
                <a:ea typeface="Lato"/>
                <a:cs typeface="Lato"/>
                <a:sym typeface="Lato"/>
              </a:rPr>
              <a:t> is that the high </a:t>
            </a:r>
            <a:r>
              <a:rPr lang="en" sz="1500">
                <a:solidFill>
                  <a:schemeClr val="lt1"/>
                </a:solidFill>
                <a:latin typeface="Lato"/>
                <a:ea typeface="Lato"/>
                <a:cs typeface="Lato"/>
                <a:sym typeface="Lato"/>
              </a:rPr>
              <a:t>frequency noise of the buzzer was very irritating, especially to dogs as they have very sensitive hearing.</a:t>
            </a:r>
            <a:endParaRPr sz="1500">
              <a:solidFill>
                <a:schemeClr val="lt1"/>
              </a:solidFill>
              <a:latin typeface="Lato"/>
              <a:ea typeface="Lato"/>
              <a:cs typeface="Lato"/>
              <a:sym typeface="Lato"/>
            </a:endParaRPr>
          </a:p>
        </p:txBody>
      </p:sp>
      <p:pic>
        <p:nvPicPr>
          <p:cNvPr id="168" name="Google Shape;168;p17"/>
          <p:cNvPicPr preferRelativeResize="0"/>
          <p:nvPr/>
        </p:nvPicPr>
        <p:blipFill>
          <a:blip r:embed="rId3">
            <a:alphaModFix/>
          </a:blip>
          <a:stretch>
            <a:fillRect/>
          </a:stretch>
        </p:blipFill>
        <p:spPr>
          <a:xfrm>
            <a:off x="6866150" y="1896475"/>
            <a:ext cx="2226275" cy="3010525"/>
          </a:xfrm>
          <a:prstGeom prst="rect">
            <a:avLst/>
          </a:prstGeom>
          <a:noFill/>
          <a:ln>
            <a:noFill/>
          </a:ln>
        </p:spPr>
      </p:pic>
      <p:sp>
        <p:nvSpPr>
          <p:cNvPr id="169" name="Google Shape;169;p17"/>
          <p:cNvSpPr txBox="1"/>
          <p:nvPr/>
        </p:nvSpPr>
        <p:spPr>
          <a:xfrm>
            <a:off x="4654775" y="2571750"/>
            <a:ext cx="20526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Lato"/>
                <a:ea typeface="Lato"/>
                <a:cs typeface="Lato"/>
                <a:sym typeface="Lato"/>
              </a:rPr>
              <a:t>Paper Prototype for the buzzer based system</a:t>
            </a:r>
            <a:endParaRPr sz="17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Few of our prototypes</a:t>
            </a:r>
            <a:endParaRPr b="1"/>
          </a:p>
        </p:txBody>
      </p:sp>
      <p:pic>
        <p:nvPicPr>
          <p:cNvPr id="175" name="Google Shape;175;p18"/>
          <p:cNvPicPr preferRelativeResize="0"/>
          <p:nvPr/>
        </p:nvPicPr>
        <p:blipFill>
          <a:blip r:embed="rId3">
            <a:alphaModFix/>
          </a:blip>
          <a:stretch>
            <a:fillRect/>
          </a:stretch>
        </p:blipFill>
        <p:spPr>
          <a:xfrm>
            <a:off x="4782543" y="1196101"/>
            <a:ext cx="3006282" cy="3947402"/>
          </a:xfrm>
          <a:prstGeom prst="rect">
            <a:avLst/>
          </a:prstGeom>
          <a:noFill/>
          <a:ln>
            <a:noFill/>
          </a:ln>
        </p:spPr>
      </p:pic>
      <p:pic>
        <p:nvPicPr>
          <p:cNvPr id="176" name="Google Shape;176;p18"/>
          <p:cNvPicPr preferRelativeResize="0"/>
          <p:nvPr/>
        </p:nvPicPr>
        <p:blipFill>
          <a:blip r:embed="rId4">
            <a:alphaModFix/>
          </a:blip>
          <a:stretch>
            <a:fillRect/>
          </a:stretch>
        </p:blipFill>
        <p:spPr>
          <a:xfrm>
            <a:off x="1845075" y="1219777"/>
            <a:ext cx="2485782" cy="326396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9"/>
          <p:cNvSpPr txBox="1"/>
          <p:nvPr>
            <p:ph type="title"/>
          </p:nvPr>
        </p:nvSpPr>
        <p:spPr>
          <a:xfrm>
            <a:off x="1297500" y="393750"/>
            <a:ext cx="2966400" cy="722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t>Our solution</a:t>
            </a:r>
            <a:endParaRPr b="1" sz="3000"/>
          </a:p>
        </p:txBody>
      </p:sp>
      <p:sp>
        <p:nvSpPr>
          <p:cNvPr id="182" name="Google Shape;182;p19"/>
          <p:cNvSpPr txBox="1"/>
          <p:nvPr/>
        </p:nvSpPr>
        <p:spPr>
          <a:xfrm>
            <a:off x="520500" y="2203575"/>
            <a:ext cx="28833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lt1"/>
                </a:solidFill>
                <a:latin typeface="Lato"/>
                <a:ea typeface="Lato"/>
                <a:cs typeface="Lato"/>
                <a:sym typeface="Lato"/>
              </a:rPr>
              <a:t>The project we have created involves a ziplining model bird which </a:t>
            </a:r>
            <a:r>
              <a:rPr i="1" lang="en" sz="1500">
                <a:solidFill>
                  <a:schemeClr val="lt1"/>
                </a:solidFill>
                <a:latin typeface="Lato"/>
                <a:ea typeface="Lato"/>
                <a:cs typeface="Lato"/>
                <a:sym typeface="Lato"/>
              </a:rPr>
              <a:t>will </a:t>
            </a:r>
            <a:r>
              <a:rPr lang="en" sz="1500">
                <a:solidFill>
                  <a:schemeClr val="lt1"/>
                </a:solidFill>
                <a:latin typeface="Lato"/>
                <a:ea typeface="Lato"/>
                <a:cs typeface="Lato"/>
                <a:sym typeface="Lato"/>
              </a:rPr>
              <a:t>scare away the pigeon(s).</a:t>
            </a:r>
            <a:endParaRPr/>
          </a:p>
        </p:txBody>
      </p:sp>
      <p:pic>
        <p:nvPicPr>
          <p:cNvPr id="183" name="Google Shape;183;p19"/>
          <p:cNvPicPr preferRelativeResize="0"/>
          <p:nvPr/>
        </p:nvPicPr>
        <p:blipFill>
          <a:blip r:embed="rId3">
            <a:alphaModFix/>
          </a:blip>
          <a:stretch>
            <a:fillRect/>
          </a:stretch>
        </p:blipFill>
        <p:spPr>
          <a:xfrm>
            <a:off x="5470151" y="3239629"/>
            <a:ext cx="3673851" cy="1903876"/>
          </a:xfrm>
          <a:prstGeom prst="rect">
            <a:avLst/>
          </a:prstGeom>
          <a:noFill/>
          <a:ln>
            <a:noFill/>
          </a:ln>
        </p:spPr>
      </p:pic>
      <p:pic>
        <p:nvPicPr>
          <p:cNvPr id="184" name="Google Shape;184;p19"/>
          <p:cNvPicPr preferRelativeResize="0"/>
          <p:nvPr/>
        </p:nvPicPr>
        <p:blipFill>
          <a:blip r:embed="rId4">
            <a:alphaModFix/>
          </a:blip>
          <a:stretch>
            <a:fillRect/>
          </a:stretch>
        </p:blipFill>
        <p:spPr>
          <a:xfrm>
            <a:off x="6953550" y="0"/>
            <a:ext cx="2143860" cy="1975127"/>
          </a:xfrm>
          <a:prstGeom prst="rect">
            <a:avLst/>
          </a:prstGeom>
          <a:noFill/>
          <a:ln>
            <a:noFill/>
          </a:ln>
        </p:spPr>
      </p:pic>
      <p:pic>
        <p:nvPicPr>
          <p:cNvPr id="185" name="Google Shape;185;p19"/>
          <p:cNvPicPr preferRelativeResize="0"/>
          <p:nvPr/>
        </p:nvPicPr>
        <p:blipFill>
          <a:blip r:embed="rId5">
            <a:alphaModFix/>
          </a:blip>
          <a:stretch>
            <a:fillRect/>
          </a:stretch>
        </p:blipFill>
        <p:spPr>
          <a:xfrm>
            <a:off x="4536800" y="48875"/>
            <a:ext cx="2143860" cy="1975127"/>
          </a:xfrm>
          <a:prstGeom prst="rect">
            <a:avLst/>
          </a:prstGeom>
          <a:noFill/>
          <a:ln>
            <a:noFill/>
          </a:ln>
        </p:spPr>
      </p:pic>
      <p:sp>
        <p:nvSpPr>
          <p:cNvPr id="186" name="Google Shape;186;p19"/>
          <p:cNvSpPr txBox="1"/>
          <p:nvPr/>
        </p:nvSpPr>
        <p:spPr>
          <a:xfrm>
            <a:off x="520500" y="3559325"/>
            <a:ext cx="45204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lt1"/>
                </a:solidFill>
                <a:latin typeface="Lato"/>
                <a:ea typeface="Lato"/>
                <a:cs typeface="Lato"/>
                <a:sym typeface="Lato"/>
              </a:rPr>
              <a:t>The idea behind this contraption is to deter pigeons away from balconies </a:t>
            </a:r>
            <a:r>
              <a:rPr b="1" lang="en" sz="1500">
                <a:solidFill>
                  <a:schemeClr val="lt1"/>
                </a:solidFill>
                <a:latin typeface="Lato"/>
                <a:ea typeface="Lato"/>
                <a:cs typeface="Lato"/>
                <a:sym typeface="Lato"/>
              </a:rPr>
              <a:t>without</a:t>
            </a:r>
            <a:r>
              <a:rPr lang="en" sz="1500">
                <a:solidFill>
                  <a:schemeClr val="lt1"/>
                </a:solidFill>
                <a:latin typeface="Lato"/>
                <a:ea typeface="Lato"/>
                <a:cs typeface="Lato"/>
                <a:sym typeface="Lato"/>
              </a:rPr>
              <a:t> physically hurting them.</a:t>
            </a:r>
            <a:endParaRPr sz="1500">
              <a:solidFill>
                <a:schemeClr val="lt1"/>
              </a:solidFill>
              <a:latin typeface="Lato"/>
              <a:ea typeface="Lato"/>
              <a:cs typeface="Lato"/>
              <a:sym typeface="Lato"/>
            </a:endParaRPr>
          </a:p>
        </p:txBody>
      </p:sp>
      <p:sp>
        <p:nvSpPr>
          <p:cNvPr id="187" name="Google Shape;187;p19"/>
          <p:cNvSpPr txBox="1"/>
          <p:nvPr/>
        </p:nvSpPr>
        <p:spPr>
          <a:xfrm>
            <a:off x="248600" y="1509613"/>
            <a:ext cx="4288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Lato"/>
                <a:ea typeface="Lato"/>
                <a:cs typeface="Lato"/>
                <a:sym typeface="Lato"/>
              </a:rPr>
              <a:t>So this is what we </a:t>
            </a:r>
            <a:r>
              <a:rPr lang="en" sz="1700">
                <a:solidFill>
                  <a:schemeClr val="lt1"/>
                </a:solidFill>
                <a:latin typeface="Lato"/>
                <a:ea typeface="Lato"/>
                <a:cs typeface="Lato"/>
                <a:sym typeface="Lato"/>
              </a:rPr>
              <a:t>finally</a:t>
            </a:r>
            <a:r>
              <a:rPr lang="en" sz="1700">
                <a:solidFill>
                  <a:schemeClr val="lt1"/>
                </a:solidFill>
                <a:latin typeface="Lato"/>
                <a:ea typeface="Lato"/>
                <a:cs typeface="Lato"/>
                <a:sym typeface="Lato"/>
              </a:rPr>
              <a:t> came </a:t>
            </a:r>
            <a:r>
              <a:rPr lang="en" sz="1700">
                <a:solidFill>
                  <a:schemeClr val="lt1"/>
                </a:solidFill>
                <a:latin typeface="Lato"/>
                <a:ea typeface="Lato"/>
                <a:cs typeface="Lato"/>
                <a:sym typeface="Lato"/>
              </a:rPr>
              <a:t>up</a:t>
            </a:r>
            <a:r>
              <a:rPr lang="en" sz="1700">
                <a:solidFill>
                  <a:schemeClr val="lt1"/>
                </a:solidFill>
                <a:latin typeface="Lato"/>
                <a:ea typeface="Lato"/>
                <a:cs typeface="Lato"/>
                <a:sym typeface="Lato"/>
              </a:rPr>
              <a:t> with!!</a:t>
            </a:r>
            <a:endParaRPr sz="17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0"/>
          <p:cNvSpPr txBox="1"/>
          <p:nvPr>
            <p:ph type="title"/>
          </p:nvPr>
        </p:nvSpPr>
        <p:spPr>
          <a:xfrm>
            <a:off x="1297500" y="393750"/>
            <a:ext cx="2563200" cy="64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CAD Models</a:t>
            </a:r>
            <a:endParaRPr b="1"/>
          </a:p>
        </p:txBody>
      </p:sp>
      <p:pic>
        <p:nvPicPr>
          <p:cNvPr id="193" name="Google Shape;193;p20"/>
          <p:cNvPicPr preferRelativeResize="0"/>
          <p:nvPr/>
        </p:nvPicPr>
        <p:blipFill>
          <a:blip r:embed="rId3">
            <a:alphaModFix/>
          </a:blip>
          <a:stretch>
            <a:fillRect/>
          </a:stretch>
        </p:blipFill>
        <p:spPr>
          <a:xfrm>
            <a:off x="3726300" y="1441843"/>
            <a:ext cx="2440217" cy="1407257"/>
          </a:xfrm>
          <a:prstGeom prst="rect">
            <a:avLst/>
          </a:prstGeom>
          <a:noFill/>
          <a:ln>
            <a:noFill/>
          </a:ln>
        </p:spPr>
      </p:pic>
      <p:pic>
        <p:nvPicPr>
          <p:cNvPr id="194" name="Google Shape;194;p20"/>
          <p:cNvPicPr preferRelativeResize="0"/>
          <p:nvPr/>
        </p:nvPicPr>
        <p:blipFill>
          <a:blip r:embed="rId4">
            <a:alphaModFix/>
          </a:blip>
          <a:stretch>
            <a:fillRect/>
          </a:stretch>
        </p:blipFill>
        <p:spPr>
          <a:xfrm>
            <a:off x="6332825" y="1591598"/>
            <a:ext cx="2671000" cy="1257500"/>
          </a:xfrm>
          <a:prstGeom prst="rect">
            <a:avLst/>
          </a:prstGeom>
          <a:noFill/>
          <a:ln>
            <a:noFill/>
          </a:ln>
        </p:spPr>
      </p:pic>
      <p:pic>
        <p:nvPicPr>
          <p:cNvPr id="195" name="Google Shape;195;p20"/>
          <p:cNvPicPr preferRelativeResize="0"/>
          <p:nvPr/>
        </p:nvPicPr>
        <p:blipFill>
          <a:blip r:embed="rId5">
            <a:alphaModFix/>
          </a:blip>
          <a:stretch>
            <a:fillRect/>
          </a:stretch>
        </p:blipFill>
        <p:spPr>
          <a:xfrm>
            <a:off x="4867603" y="2991000"/>
            <a:ext cx="2563200" cy="1922400"/>
          </a:xfrm>
          <a:prstGeom prst="rect">
            <a:avLst/>
          </a:prstGeom>
          <a:noFill/>
          <a:ln>
            <a:noFill/>
          </a:ln>
        </p:spPr>
      </p:pic>
      <p:pic>
        <p:nvPicPr>
          <p:cNvPr id="196" name="Google Shape;196;p20"/>
          <p:cNvPicPr preferRelativeResize="0"/>
          <p:nvPr/>
        </p:nvPicPr>
        <p:blipFill>
          <a:blip r:embed="rId6">
            <a:alphaModFix/>
          </a:blip>
          <a:stretch>
            <a:fillRect/>
          </a:stretch>
        </p:blipFill>
        <p:spPr>
          <a:xfrm>
            <a:off x="152400" y="1195050"/>
            <a:ext cx="2563200" cy="341758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1"/>
          <p:cNvSpPr txBox="1"/>
          <p:nvPr>
            <p:ph type="title"/>
          </p:nvPr>
        </p:nvSpPr>
        <p:spPr>
          <a:xfrm>
            <a:off x="1138075" y="137200"/>
            <a:ext cx="3858300" cy="697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Our list of materials</a:t>
            </a:r>
            <a:endParaRPr b="1"/>
          </a:p>
        </p:txBody>
      </p:sp>
      <p:sp>
        <p:nvSpPr>
          <p:cNvPr id="202" name="Google Shape;202;p21"/>
          <p:cNvSpPr txBox="1"/>
          <p:nvPr>
            <p:ph idx="1" type="body"/>
          </p:nvPr>
        </p:nvSpPr>
        <p:spPr>
          <a:xfrm>
            <a:off x="1138075" y="737275"/>
            <a:ext cx="2075100" cy="2810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400"/>
              <a:t>DC Motor</a:t>
            </a:r>
            <a:endParaRPr sz="1400"/>
          </a:p>
          <a:p>
            <a:pPr indent="0" lvl="0" marL="0" rtl="0" algn="l">
              <a:spcBef>
                <a:spcPts val="1200"/>
              </a:spcBef>
              <a:spcAft>
                <a:spcPts val="0"/>
              </a:spcAft>
              <a:buNone/>
            </a:pPr>
            <a:r>
              <a:rPr lang="en" sz="1400"/>
              <a:t>Ultrasonic Sensor</a:t>
            </a:r>
            <a:endParaRPr sz="1400"/>
          </a:p>
          <a:p>
            <a:pPr indent="0" lvl="0" marL="0" rtl="0" algn="l">
              <a:spcBef>
                <a:spcPts val="1200"/>
              </a:spcBef>
              <a:spcAft>
                <a:spcPts val="0"/>
              </a:spcAft>
              <a:buNone/>
            </a:pPr>
            <a:r>
              <a:rPr lang="en" sz="1400"/>
              <a:t>Relay</a:t>
            </a:r>
            <a:endParaRPr sz="1400"/>
          </a:p>
          <a:p>
            <a:pPr indent="0" lvl="0" marL="0" rtl="0" algn="l">
              <a:spcBef>
                <a:spcPts val="1200"/>
              </a:spcBef>
              <a:spcAft>
                <a:spcPts val="0"/>
              </a:spcAft>
              <a:buNone/>
            </a:pPr>
            <a:r>
              <a:rPr lang="en" sz="1400"/>
              <a:t>Arduino Uno</a:t>
            </a:r>
            <a:endParaRPr sz="1400"/>
          </a:p>
          <a:p>
            <a:pPr indent="0" lvl="0" marL="0" rtl="0" algn="l">
              <a:spcBef>
                <a:spcPts val="1200"/>
              </a:spcBef>
              <a:spcAft>
                <a:spcPts val="0"/>
              </a:spcAft>
              <a:buNone/>
            </a:pPr>
            <a:r>
              <a:rPr lang="en" sz="1400"/>
              <a:t>Jumper wires</a:t>
            </a:r>
            <a:endParaRPr sz="1400"/>
          </a:p>
          <a:p>
            <a:pPr indent="0" lvl="0" marL="0" rtl="0" algn="l">
              <a:spcBef>
                <a:spcPts val="1200"/>
              </a:spcBef>
              <a:spcAft>
                <a:spcPts val="0"/>
              </a:spcAft>
              <a:buNone/>
            </a:pPr>
            <a:r>
              <a:t/>
            </a:r>
            <a:endParaRPr sz="1400"/>
          </a:p>
          <a:p>
            <a:pPr indent="0" lvl="0" marL="0" rtl="0" algn="l">
              <a:spcBef>
                <a:spcPts val="1200"/>
              </a:spcBef>
              <a:spcAft>
                <a:spcPts val="1200"/>
              </a:spcAft>
              <a:buNone/>
            </a:pPr>
            <a:r>
              <a:t/>
            </a:r>
            <a:endParaRPr sz="1400"/>
          </a:p>
        </p:txBody>
      </p:sp>
      <p:sp>
        <p:nvSpPr>
          <p:cNvPr id="203" name="Google Shape;203;p21"/>
          <p:cNvSpPr txBox="1"/>
          <p:nvPr/>
        </p:nvSpPr>
        <p:spPr>
          <a:xfrm>
            <a:off x="3591900" y="737275"/>
            <a:ext cx="2871000" cy="316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Lato"/>
                <a:ea typeface="Lato"/>
                <a:cs typeface="Lato"/>
                <a:sym typeface="Lato"/>
              </a:rPr>
              <a:t>3D printed cardboard parts</a:t>
            </a:r>
            <a:endParaRPr>
              <a:solidFill>
                <a:schemeClr val="lt1"/>
              </a:solidFill>
              <a:latin typeface="Lato"/>
              <a:ea typeface="Lato"/>
              <a:cs typeface="Lato"/>
              <a:sym typeface="Lato"/>
            </a:endParaRPr>
          </a:p>
          <a:p>
            <a:pPr indent="0" lvl="0" marL="0" rtl="0" algn="l">
              <a:lnSpc>
                <a:spcPct val="115000"/>
              </a:lnSpc>
              <a:spcBef>
                <a:spcPts val="1200"/>
              </a:spcBef>
              <a:spcAft>
                <a:spcPts val="0"/>
              </a:spcAft>
              <a:buNone/>
            </a:pPr>
            <a:r>
              <a:rPr lang="en">
                <a:solidFill>
                  <a:schemeClr val="lt1"/>
                </a:solidFill>
                <a:latin typeface="Lato"/>
                <a:ea typeface="Lato"/>
                <a:cs typeface="Lato"/>
                <a:sym typeface="Lato"/>
              </a:rPr>
              <a:t>Thread</a:t>
            </a:r>
            <a:endParaRPr>
              <a:solidFill>
                <a:schemeClr val="lt1"/>
              </a:solidFill>
              <a:latin typeface="Lato"/>
              <a:ea typeface="Lato"/>
              <a:cs typeface="Lato"/>
              <a:sym typeface="Lato"/>
            </a:endParaRPr>
          </a:p>
          <a:p>
            <a:pPr indent="0" lvl="0" marL="0" rtl="0" algn="l">
              <a:lnSpc>
                <a:spcPct val="115000"/>
              </a:lnSpc>
              <a:spcBef>
                <a:spcPts val="1200"/>
              </a:spcBef>
              <a:spcAft>
                <a:spcPts val="0"/>
              </a:spcAft>
              <a:buNone/>
            </a:pPr>
            <a:r>
              <a:rPr lang="en">
                <a:solidFill>
                  <a:schemeClr val="lt1"/>
                </a:solidFill>
                <a:latin typeface="Lato"/>
                <a:ea typeface="Lato"/>
                <a:cs typeface="Lato"/>
                <a:sym typeface="Lato"/>
              </a:rPr>
              <a:t>Rope</a:t>
            </a:r>
            <a:endParaRPr>
              <a:solidFill>
                <a:schemeClr val="lt1"/>
              </a:solidFill>
              <a:latin typeface="Lato"/>
              <a:ea typeface="Lato"/>
              <a:cs typeface="Lato"/>
              <a:sym typeface="Lato"/>
            </a:endParaRPr>
          </a:p>
          <a:p>
            <a:pPr indent="0" lvl="0" marL="0" rtl="0" algn="l">
              <a:lnSpc>
                <a:spcPct val="115000"/>
              </a:lnSpc>
              <a:spcBef>
                <a:spcPts val="1200"/>
              </a:spcBef>
              <a:spcAft>
                <a:spcPts val="0"/>
              </a:spcAft>
              <a:buNone/>
            </a:pPr>
            <a:r>
              <a:rPr lang="en">
                <a:solidFill>
                  <a:schemeClr val="lt1"/>
                </a:solidFill>
                <a:latin typeface="Lato"/>
                <a:ea typeface="Lato"/>
                <a:cs typeface="Lato"/>
                <a:sym typeface="Lato"/>
              </a:rPr>
              <a:t>9V Batteries</a:t>
            </a:r>
            <a:endParaRPr>
              <a:solidFill>
                <a:schemeClr val="lt1"/>
              </a:solidFill>
              <a:latin typeface="Lato"/>
              <a:ea typeface="Lato"/>
              <a:cs typeface="Lato"/>
              <a:sym typeface="Lato"/>
            </a:endParaRPr>
          </a:p>
          <a:p>
            <a:pPr indent="0" lvl="0" marL="0" rtl="0" algn="l">
              <a:lnSpc>
                <a:spcPct val="115000"/>
              </a:lnSpc>
              <a:spcBef>
                <a:spcPts val="1200"/>
              </a:spcBef>
              <a:spcAft>
                <a:spcPts val="1200"/>
              </a:spcAft>
              <a:buNone/>
            </a:pPr>
            <a:r>
              <a:rPr lang="en">
                <a:solidFill>
                  <a:schemeClr val="lt1"/>
                </a:solidFill>
                <a:latin typeface="Lato"/>
                <a:ea typeface="Lato"/>
                <a:cs typeface="Lato"/>
                <a:sym typeface="Lato"/>
              </a:rPr>
              <a:t>Wood</a:t>
            </a:r>
            <a:endParaRPr>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